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6" r:id="rId4"/>
    <p:sldId id="258" r:id="rId5"/>
    <p:sldId id="259" r:id="rId6"/>
    <p:sldId id="260" r:id="rId7"/>
    <p:sldId id="261" r:id="rId8"/>
    <p:sldId id="263" r:id="rId9"/>
    <p:sldId id="262" r:id="rId10"/>
    <p:sldId id="266" r:id="rId11"/>
    <p:sldId id="267" r:id="rId12"/>
    <p:sldId id="268" r:id="rId13"/>
    <p:sldId id="269" r:id="rId14"/>
    <p:sldId id="279" r:id="rId15"/>
    <p:sldId id="277" r:id="rId16"/>
    <p:sldId id="271" r:id="rId17"/>
    <p:sldId id="272" r:id="rId18"/>
    <p:sldId id="280" r:id="rId19"/>
    <p:sldId id="26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9CE56B4B-4FC2-BB45-A524-206A1D7CF242}" type="datetimeFigureOut">
              <a:rPr lang="en-US" smtClean="0"/>
              <a:pPr/>
              <a:t>10/29/2011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3C9EC-5E4A-6848-94BE-D534725944FF}"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E56B4B-4FC2-BB45-A524-206A1D7CF242}" type="datetimeFigureOut">
              <a:rPr lang="en-US" smtClean="0"/>
              <a:pPr/>
              <a:t>10/29/2011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63C9EC-5E4A-6848-94BE-D534725944FF}"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usergeneratededucation.wordpress.com/2011/06/13/the-flipped-classroom-model-a-full-pictur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usingtechnologyinefl.wikispaces.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dogrady@richmond.com.m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antilla-portada-PP-Mextesol.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196752"/>
            <a:ext cx="7772400" cy="1143000"/>
          </a:xfrm>
        </p:spPr>
        <p:txBody>
          <a:bodyPr>
            <a:normAutofit fontScale="90000"/>
          </a:bodyPr>
          <a:lstStyle/>
          <a:p>
            <a:r>
              <a:rPr lang="en-US" dirty="0" smtClean="0">
                <a:solidFill>
                  <a:schemeClr val="tx1">
                    <a:lumMod val="75000"/>
                    <a:lumOff val="25000"/>
                  </a:schemeClr>
                </a:solidFill>
                <a:latin typeface="Arial Black"/>
                <a:cs typeface="Arial Black"/>
              </a:rPr>
              <a:t>How to use Technology in Public High School Classrooms</a:t>
            </a:r>
            <a:endParaRPr lang="en-US" dirty="0">
              <a:solidFill>
                <a:schemeClr val="tx1">
                  <a:lumMod val="75000"/>
                  <a:lumOff val="25000"/>
                </a:schemeClr>
              </a:solidFill>
              <a:latin typeface="Arial Black"/>
              <a:cs typeface="Arial Black"/>
            </a:endParaRPr>
          </a:p>
        </p:txBody>
      </p:sp>
      <p:sp>
        <p:nvSpPr>
          <p:cNvPr id="3" name="Subtitle 2"/>
          <p:cNvSpPr>
            <a:spLocks noGrp="1"/>
          </p:cNvSpPr>
          <p:nvPr>
            <p:ph type="subTitle" idx="1"/>
          </p:nvPr>
        </p:nvSpPr>
        <p:spPr>
          <a:xfrm>
            <a:off x="1371600" y="2743200"/>
            <a:ext cx="6400800" cy="914400"/>
          </a:xfrm>
        </p:spPr>
        <p:txBody>
          <a:bodyPr/>
          <a:lstStyle/>
          <a:p>
            <a:r>
              <a:rPr lang="en-US" dirty="0" smtClean="0"/>
              <a:t>Darragh O’Grady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1143000"/>
          </a:xfrm>
        </p:spPr>
        <p:txBody>
          <a:bodyPr/>
          <a:lstStyle/>
          <a:p>
            <a:r>
              <a:rPr lang="es-MX" b="1" dirty="0" smtClean="0"/>
              <a:t>Flipped Classroom</a:t>
            </a:r>
            <a:endParaRPr lang="es-MX" b="1" dirty="0"/>
          </a:p>
        </p:txBody>
      </p:sp>
      <p:sp>
        <p:nvSpPr>
          <p:cNvPr id="3" name="2 Marcador de contenido"/>
          <p:cNvSpPr>
            <a:spLocks noGrp="1"/>
          </p:cNvSpPr>
          <p:nvPr>
            <p:ph idx="1"/>
          </p:nvPr>
        </p:nvSpPr>
        <p:spPr/>
        <p:txBody>
          <a:bodyPr/>
          <a:lstStyle/>
          <a:p>
            <a:pPr>
              <a:buNone/>
            </a:pPr>
            <a:endParaRPr lang="es-MX" dirty="0" smtClean="0"/>
          </a:p>
          <a:p>
            <a:pPr>
              <a:buNone/>
            </a:pPr>
            <a:r>
              <a:rPr lang="es-MX" i="1" dirty="0" smtClean="0">
                <a:solidFill>
                  <a:srgbClr val="002060"/>
                </a:solidFill>
              </a:rPr>
              <a:t>There is no need to use technology in the</a:t>
            </a:r>
          </a:p>
          <a:p>
            <a:pPr>
              <a:buNone/>
            </a:pPr>
            <a:r>
              <a:rPr lang="es-MX" i="1" dirty="0" smtClean="0">
                <a:solidFill>
                  <a:srgbClr val="002060"/>
                </a:solidFill>
              </a:rPr>
              <a:t>classroom just because we can; it often makes </a:t>
            </a:r>
          </a:p>
          <a:p>
            <a:pPr>
              <a:buNone/>
            </a:pPr>
            <a:r>
              <a:rPr lang="es-MX" i="1" dirty="0" smtClean="0">
                <a:solidFill>
                  <a:srgbClr val="002060"/>
                </a:solidFill>
              </a:rPr>
              <a:t>sense to use it outside class.</a:t>
            </a:r>
          </a:p>
          <a:p>
            <a:pPr>
              <a:buNone/>
            </a:pPr>
            <a:endParaRPr lang="es-MX" dirty="0" smtClean="0"/>
          </a:p>
          <a:p>
            <a:pPr>
              <a:buNone/>
            </a:pPr>
            <a:r>
              <a:rPr lang="es-MX" dirty="0" smtClean="0"/>
              <a:t>Ben Goldstein</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connectedprincipals.com/wp-content/uploads/2011/04/Doulbe-Standard-by-WhatEdSaid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usergeneratededucation.files.wordpress.com/2011/06/2011-06-15_1009.pn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hlinkClick r:id="rId2"/>
              </a:rPr>
              <a:t>http://usergeneratededucation.wordpress.com/2011/06/13/the-flipped-classroom-model-a-full-picture/</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MX" sz="4000" b="1" dirty="0" smtClean="0"/>
              <a:t>No internet at school?</a:t>
            </a:r>
          </a:p>
          <a:p>
            <a:pPr>
              <a:buNone/>
            </a:pPr>
            <a:r>
              <a:rPr lang="es-MX" sz="4000" b="1" dirty="0" smtClean="0"/>
              <a:t>No IWB?</a:t>
            </a:r>
          </a:p>
          <a:p>
            <a:pPr>
              <a:buNone/>
            </a:pPr>
            <a:r>
              <a:rPr lang="es-MX" sz="4000" b="1" dirty="0" smtClean="0"/>
              <a:t>No problem!</a:t>
            </a:r>
            <a:endParaRPr lang="es-MX" sz="40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55576" y="1196752"/>
          <a:ext cx="7200800" cy="4320480"/>
        </p:xfrm>
        <a:graphic>
          <a:graphicData uri="http://schemas.openxmlformats.org/drawingml/2006/table">
            <a:tbl>
              <a:tblPr/>
              <a:tblGrid>
                <a:gridCol w="3870737"/>
                <a:gridCol w="1413126"/>
                <a:gridCol w="1916937"/>
              </a:tblGrid>
              <a:tr h="477401">
                <a:tc gridSpan="2">
                  <a:txBody>
                    <a:bodyPr/>
                    <a:lstStyle/>
                    <a:p>
                      <a:pPr algn="l" fontAlgn="b"/>
                      <a:endParaRPr lang="en-US" sz="2000" b="0" i="1" u="none" strike="noStrike" dirty="0">
                        <a:solidFill>
                          <a:srgbClr val="000000"/>
                        </a:solidFill>
                        <a:latin typeface="Calibri"/>
                      </a:endParaRPr>
                    </a:p>
                  </a:txBody>
                  <a:tcPr marL="9525" marR="9525" marT="9525" marB="0" anchor="b">
                    <a:lnL>
                      <a:noFill/>
                    </a:lnL>
                    <a:lnR>
                      <a:noFill/>
                    </a:lnR>
                    <a:lnT>
                      <a:noFill/>
                    </a:lnT>
                    <a:lnB>
                      <a:noFill/>
                    </a:lnB>
                  </a:tcPr>
                </a:tc>
                <a:tc hMerge="1">
                  <a:txBody>
                    <a:bodyPr/>
                    <a:lstStyle/>
                    <a:p>
                      <a:endParaRPr lang="es-MX"/>
                    </a:p>
                  </a:txBody>
                  <a:tcPr/>
                </a:tc>
                <a:tc>
                  <a:txBody>
                    <a:bodyPr/>
                    <a:lstStyle/>
                    <a:p>
                      <a:pPr algn="l" fontAlgn="b"/>
                      <a:endParaRPr lang="es-MX" sz="2000" b="0" i="1" u="none" strike="noStrike">
                        <a:solidFill>
                          <a:srgbClr val="000000"/>
                        </a:solidFill>
                        <a:latin typeface="Calibri"/>
                      </a:endParaRPr>
                    </a:p>
                  </a:txBody>
                  <a:tcPr marL="9525" marR="9525" marT="9525" marB="0" anchor="b">
                    <a:lnL>
                      <a:noFill/>
                    </a:lnL>
                    <a:lnR>
                      <a:noFill/>
                    </a:lnR>
                    <a:lnT>
                      <a:noFill/>
                    </a:lnT>
                    <a:lnB>
                      <a:noFill/>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01272">
                <a:tc>
                  <a:txBody>
                    <a:bodyPr/>
                    <a:lstStyle/>
                    <a:p>
                      <a:pPr algn="l" fontAlgn="b"/>
                      <a:r>
                        <a:rPr lang="es-MX" sz="20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Personal</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Study</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7401">
                <a:tc>
                  <a:txBody>
                    <a:bodyPr/>
                    <a:lstStyle/>
                    <a:p>
                      <a:pPr algn="r"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dirty="0">
                          <a:solidFill>
                            <a:srgbClr val="000000"/>
                          </a:solidFill>
                          <a:latin typeface="Calibri"/>
                        </a:rPr>
                        <a:t>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a:solidFill>
                            <a:srgbClr val="000000"/>
                          </a:solidFill>
                          <a:latin typeface="Calibri"/>
                        </a:rPr>
                        <a:t>5.5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30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10</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r" fontAlgn="b"/>
                      <a:r>
                        <a:rPr lang="es-MX" sz="2000" b="0" i="0" u="none" strike="noStrike">
                          <a:solidFill>
                            <a:srgbClr val="000000"/>
                          </a:solidFill>
                          <a:latin typeface="Calibri"/>
                        </a:rPr>
                        <a:t>12</a:t>
                      </a:r>
                    </a:p>
                  </a:txBody>
                  <a:tcPr marL="9525" marR="9525" marT="9525" marB="0" anchor="b">
                    <a:lnL>
                      <a:noFill/>
                    </a:lnL>
                    <a:lnR>
                      <a:noFill/>
                    </a:lnR>
                    <a:lnT>
                      <a:noFill/>
                    </a:lnT>
                    <a:lnB>
                      <a:noFill/>
                    </a:lnB>
                  </a:tcPr>
                </a:tc>
                <a:tc>
                  <a:txBody>
                    <a:bodyPr/>
                    <a:lstStyle/>
                    <a:p>
                      <a:pPr algn="r" fontAlgn="b"/>
                      <a:r>
                        <a:rPr lang="es-MX" sz="2000" b="0" i="0" u="none" strike="noStrike" dirty="0">
                          <a:solidFill>
                            <a:srgbClr val="000000"/>
                          </a:solidFill>
                          <a:latin typeface="Calibri"/>
                        </a:rPr>
                        <a:t>6</a:t>
                      </a:r>
                    </a:p>
                  </a:txBody>
                  <a:tcPr marL="9525" marR="9525" marT="9525" marB="0" anchor="b">
                    <a:lnL>
                      <a:noFill/>
                    </a:lnL>
                    <a:lnR>
                      <a:noFill/>
                    </a:lnR>
                    <a:lnT>
                      <a:noFill/>
                    </a:lnT>
                    <a:lnB>
                      <a:noFill/>
                    </a:lnB>
                  </a:tcPr>
                </a:tc>
              </a:tr>
              <a:tr h="477401">
                <a:tc>
                  <a:txBody>
                    <a:bodyPr/>
                    <a:lstStyle/>
                    <a:p>
                      <a:pPr algn="r"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2.5</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dirty="0">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a:solidFill>
                            <a:srgbClr val="000000"/>
                          </a:solidFill>
                          <a:latin typeface="Calibri"/>
                        </a:rPr>
                        <a:t>18.4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dirty="0">
                          <a:solidFill>
                            <a:srgbClr val="000000"/>
                          </a:solidFill>
                          <a:latin typeface="Calibri"/>
                        </a:rPr>
                        <a:t>5.6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
        <p:nvSpPr>
          <p:cNvPr id="5" name="4 CuadroTexto"/>
          <p:cNvSpPr txBox="1"/>
          <p:nvPr/>
        </p:nvSpPr>
        <p:spPr>
          <a:xfrm>
            <a:off x="755576" y="965919"/>
            <a:ext cx="7632848" cy="461665"/>
          </a:xfrm>
          <a:prstGeom prst="rect">
            <a:avLst/>
          </a:prstGeom>
          <a:noFill/>
        </p:spPr>
        <p:txBody>
          <a:bodyPr wrap="square" rtlCol="0">
            <a:spAutoFit/>
          </a:bodyPr>
          <a:lstStyle/>
          <a:p>
            <a:r>
              <a:rPr lang="es-MX" sz="2400" b="1" i="1" dirty="0" smtClean="0"/>
              <a:t>How many hours a week do you use the internet?</a:t>
            </a:r>
            <a:endParaRPr lang="es-MX" sz="2400" b="1"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143000"/>
          </a:xfrm>
        </p:spPr>
        <p:txBody>
          <a:bodyPr>
            <a:normAutofit/>
          </a:bodyPr>
          <a:lstStyle/>
          <a:p>
            <a:pPr algn="l"/>
            <a:r>
              <a:rPr lang="es-MX" sz="3200" b="1" dirty="0" smtClean="0"/>
              <a:t>WEBQUESTS </a:t>
            </a:r>
            <a:br>
              <a:rPr lang="es-MX" sz="3200" b="1" dirty="0" smtClean="0"/>
            </a:br>
            <a:r>
              <a:rPr lang="es-MX" sz="3200" b="1" dirty="0" smtClean="0"/>
              <a:t>with a communicative purpose</a:t>
            </a:r>
            <a:endParaRPr lang="es-MX" sz="3200" b="1" dirty="0"/>
          </a:p>
        </p:txBody>
      </p:sp>
      <p:sp>
        <p:nvSpPr>
          <p:cNvPr id="3" name="2 Marcador de contenido"/>
          <p:cNvSpPr>
            <a:spLocks noGrp="1"/>
          </p:cNvSpPr>
          <p:nvPr>
            <p:ph idx="1"/>
          </p:nvPr>
        </p:nvSpPr>
        <p:spPr>
          <a:xfrm>
            <a:off x="457200" y="2348880"/>
            <a:ext cx="8229600" cy="3777283"/>
          </a:xfrm>
        </p:spPr>
        <p:txBody>
          <a:bodyPr/>
          <a:lstStyle/>
          <a:p>
            <a:pPr>
              <a:buNone/>
            </a:pPr>
            <a:endParaRPr lang="es-MX" dirty="0" smtClean="0"/>
          </a:p>
          <a:p>
            <a:pPr>
              <a:buNone/>
            </a:pPr>
            <a:endParaRPr lang="es-MX" dirty="0"/>
          </a:p>
        </p:txBody>
      </p:sp>
      <p:sp>
        <p:nvSpPr>
          <p:cNvPr id="4" name="3 CuadroTexto"/>
          <p:cNvSpPr txBox="1"/>
          <p:nvPr/>
        </p:nvSpPr>
        <p:spPr>
          <a:xfrm>
            <a:off x="457200" y="1763688"/>
            <a:ext cx="8229600" cy="6232475"/>
          </a:xfrm>
          <a:prstGeom prst="rect">
            <a:avLst/>
          </a:prstGeom>
          <a:noFill/>
        </p:spPr>
        <p:txBody>
          <a:bodyPr wrap="square" rtlCol="0">
            <a:spAutoFit/>
          </a:bodyPr>
          <a:lstStyle/>
          <a:p>
            <a:pPr marL="342900" indent="-342900">
              <a:buAutoNum type="arabicPeriod"/>
            </a:pPr>
            <a:r>
              <a:rPr lang="es-MX" sz="2100" dirty="0" smtClean="0"/>
              <a:t>Teacher chooses a topic, e.g. “Best extreme sport ever”.</a:t>
            </a:r>
          </a:p>
          <a:p>
            <a:pPr marL="342900" indent="-342900">
              <a:buAutoNum type="arabicPeriod"/>
            </a:pPr>
            <a:endParaRPr lang="es-MX" sz="2100" dirty="0" smtClean="0"/>
          </a:p>
          <a:p>
            <a:pPr marL="342900" indent="-342900">
              <a:buAutoNum type="arabicPeriod"/>
            </a:pPr>
            <a:r>
              <a:rPr lang="es-MX" sz="2100" dirty="0" smtClean="0"/>
              <a:t>In class, present the topic to learners, brainstorm extreme sports and criteria we would use to decide what makes an extreme sport “good”.</a:t>
            </a:r>
          </a:p>
          <a:p>
            <a:pPr marL="342900" indent="-342900">
              <a:buAutoNum type="arabicPeriod"/>
            </a:pPr>
            <a:endParaRPr lang="es-MX" sz="2100" dirty="0" smtClean="0"/>
          </a:p>
          <a:p>
            <a:pPr marL="342900" indent="-342900">
              <a:buAutoNum type="arabicPeriod"/>
            </a:pPr>
            <a:r>
              <a:rPr lang="es-MX" sz="2100" dirty="0" smtClean="0"/>
              <a:t>Give students their task: to visit </a:t>
            </a:r>
            <a:r>
              <a:rPr lang="es-MX" sz="2100" u="sng" dirty="0" smtClean="0"/>
              <a:t>for homework </a:t>
            </a:r>
            <a:r>
              <a:rPr lang="es-MX" sz="2100" dirty="0" smtClean="0"/>
              <a:t>a list of websites given to them by you and use the criteria set in class to decide on the best ones. In the next class, they will have to present what they’ve found and justify their decisions.</a:t>
            </a:r>
          </a:p>
          <a:p>
            <a:pPr marL="342900" indent="-342900">
              <a:buAutoNum type="arabicPeriod"/>
            </a:pPr>
            <a:endParaRPr lang="es-MX" sz="2100" dirty="0" smtClean="0"/>
          </a:p>
          <a:p>
            <a:pPr marL="342900" indent="-342900">
              <a:buAutoNum type="arabicPeriod"/>
            </a:pPr>
            <a:r>
              <a:rPr lang="es-MX" sz="2100" dirty="0" smtClean="0"/>
              <a:t>Next class, learners present what they’ve discovered to the group and there is a class debate on whether extreme sports should be banned because they’re too risky.</a:t>
            </a:r>
          </a:p>
          <a:p>
            <a:pPr marL="342900" indent="-342900">
              <a:buAutoNum type="arabicPeriod"/>
            </a:pPr>
            <a:endParaRPr lang="es-MX" sz="2100" dirty="0" smtClean="0"/>
          </a:p>
          <a:p>
            <a:pPr marL="342900" indent="-342900">
              <a:buAutoNum type="arabicPeriod"/>
            </a:pPr>
            <a:endParaRPr lang="es-MX" sz="2100" dirty="0" smtClean="0"/>
          </a:p>
          <a:p>
            <a:pPr marL="342900" indent="-342900">
              <a:buAutoNum type="arabicPeriod"/>
            </a:pPr>
            <a:endParaRPr lang="es-MX" sz="2100" dirty="0" smtClean="0"/>
          </a:p>
          <a:p>
            <a:pPr marL="342900" indent="-342900">
              <a:buAutoNum type="arabicPeriod"/>
            </a:pPr>
            <a:endParaRPr lang="es-MX" sz="2100" dirty="0" smtClean="0"/>
          </a:p>
          <a:p>
            <a:pPr marL="342900" indent="-342900">
              <a:buAutoNum type="arabicPeriod"/>
            </a:pPr>
            <a:endParaRPr lang="es-MX" sz="2100" dirty="0" smtClean="0"/>
          </a:p>
          <a:p>
            <a:pPr marL="342900" indent="-342900">
              <a:buAutoNum type="arabicPeriod"/>
            </a:pPr>
            <a:endParaRPr lang="es-MX" sz="2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b="1" dirty="0" smtClean="0"/>
              <a:t>WiKis…</a:t>
            </a:r>
            <a:endParaRPr lang="es-MX" b="1" dirty="0"/>
          </a:p>
        </p:txBody>
      </p:sp>
      <p:sp>
        <p:nvSpPr>
          <p:cNvPr id="3" name="2 Marcador de contenido"/>
          <p:cNvSpPr>
            <a:spLocks noGrp="1"/>
          </p:cNvSpPr>
          <p:nvPr>
            <p:ph idx="1"/>
          </p:nvPr>
        </p:nvSpPr>
        <p:spPr/>
        <p:txBody>
          <a:bodyPr>
            <a:normAutofit fontScale="77500" lnSpcReduction="20000"/>
          </a:bodyPr>
          <a:lstStyle/>
          <a:p>
            <a:pPr marL="514350" indent="-514350">
              <a:buAutoNum type="arabicPeriod"/>
            </a:pPr>
            <a:r>
              <a:rPr lang="es-MX" dirty="0" smtClean="0"/>
              <a:t>Decide on a topic, e.g. “A Virtual Tour of Paris”.</a:t>
            </a:r>
          </a:p>
          <a:p>
            <a:pPr marL="514350" indent="-514350">
              <a:buAutoNum type="arabicPeriod"/>
            </a:pPr>
            <a:r>
              <a:rPr lang="es-MX" dirty="0" smtClean="0"/>
              <a:t>Create a WiKi where they can upload their homework.</a:t>
            </a:r>
          </a:p>
          <a:p>
            <a:pPr marL="514350" indent="-514350">
              <a:buAutoNum type="arabicPeriod"/>
            </a:pPr>
            <a:r>
              <a:rPr lang="es-MX" dirty="0" smtClean="0"/>
              <a:t> In class, ask students to imagine what Paris is like, listing top 3 things to visit, weather, food etc. Would they like to go there? Why/why not?</a:t>
            </a:r>
          </a:p>
          <a:p>
            <a:pPr marL="514350" indent="-514350">
              <a:buAutoNum type="arabicPeriod"/>
            </a:pPr>
            <a:r>
              <a:rPr lang="es-MX" u="sng" dirty="0" smtClean="0"/>
              <a:t>For homework</a:t>
            </a:r>
            <a:r>
              <a:rPr lang="es-MX" dirty="0" smtClean="0"/>
              <a:t>, ask them to create a page each in the WiKi on Paris using information they find in the Web.</a:t>
            </a:r>
          </a:p>
          <a:p>
            <a:pPr marL="514350" indent="-514350">
              <a:buAutoNum type="arabicPeriod"/>
            </a:pPr>
            <a:r>
              <a:rPr lang="es-MX" u="sng" dirty="0" smtClean="0"/>
              <a:t>For homework</a:t>
            </a:r>
            <a:r>
              <a:rPr lang="es-MX" dirty="0" smtClean="0"/>
              <a:t>, ask them to check the WiKi pages created and decide which ones they like best. They have to justify their decisions.</a:t>
            </a:r>
          </a:p>
          <a:p>
            <a:pPr marL="514350" indent="-514350">
              <a:buAutoNum type="arabicPeriod"/>
            </a:pPr>
            <a:r>
              <a:rPr lang="es-MX" dirty="0" smtClean="0"/>
              <a:t>In class, have a group discussion on which WiKis they like best. Were their perceptions from the first class true?</a:t>
            </a:r>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2636912"/>
            <a:ext cx="8453468" cy="646331"/>
          </a:xfrm>
          <a:prstGeom prst="rect">
            <a:avLst/>
          </a:prstGeom>
        </p:spPr>
        <p:txBody>
          <a:bodyPr wrap="none">
            <a:spAutoFit/>
          </a:bodyPr>
          <a:lstStyle/>
          <a:p>
            <a:pPr>
              <a:buNone/>
            </a:pPr>
            <a:r>
              <a:rPr lang="es-MX" sz="3600" dirty="0" smtClean="0">
                <a:hlinkClick r:id="rId2"/>
              </a:rPr>
              <a:t>http://usingtechnologyinefl.wikispaces.com</a:t>
            </a:r>
            <a:r>
              <a:rPr lang="es-MX" sz="3600" dirty="0" smtClean="0"/>
              <a:t> </a:t>
            </a:r>
            <a:endParaRPr lang="es-MX"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txBox="1">
            <a:spLocks noGrp="1"/>
          </p:cNvSpPr>
          <p:nvPr>
            <p:ph idx="1"/>
          </p:nvPr>
        </p:nvSpPr>
        <p:spPr>
          <a:xfrm>
            <a:off x="457200" y="1600200"/>
            <a:ext cx="8229600" cy="923330"/>
          </a:xfrm>
          <a:prstGeom prst="rect">
            <a:avLst/>
          </a:prstGeom>
          <a:noFill/>
        </p:spPr>
        <p:txBody>
          <a:bodyPr wrap="square" rtlCol="0">
            <a:spAutoFit/>
          </a:bodyPr>
          <a:lstStyle/>
          <a:p>
            <a:pPr>
              <a:buNone/>
            </a:pPr>
            <a:r>
              <a:rPr lang="es-MX" sz="5400" dirty="0" smtClean="0"/>
              <a:t>Thank you!</a:t>
            </a:r>
            <a:endParaRPr lang="es-MX" sz="5400" dirty="0"/>
          </a:p>
        </p:txBody>
      </p:sp>
      <p:sp>
        <p:nvSpPr>
          <p:cNvPr id="5" name="2 Marcador de texto"/>
          <p:cNvSpPr txBox="1">
            <a:spLocks/>
          </p:cNvSpPr>
          <p:nvPr/>
        </p:nvSpPr>
        <p:spPr>
          <a:xfrm>
            <a:off x="722313" y="2906713"/>
            <a:ext cx="7772400" cy="1500187"/>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s-MX" sz="4400" b="0" i="0" u="none" strike="noStrike" kern="1200" cap="none" spc="0" normalizeH="0" baseline="0" noProof="0" dirty="0" smtClean="0">
                <a:ln>
                  <a:noFill/>
                </a:ln>
                <a:solidFill>
                  <a:schemeClr val="tx1"/>
                </a:solidFill>
                <a:effectLst/>
                <a:uLnTx/>
                <a:uFillTx/>
                <a:latin typeface="+mn-lt"/>
                <a:ea typeface="+mn-ea"/>
                <a:cs typeface="+mn-cs"/>
                <a:hlinkClick r:id="rId2"/>
              </a:rPr>
              <a:t>dogrady@richmond.com.mx</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7200" y="692696"/>
            <a:ext cx="8229600" cy="1143000"/>
          </a:xfrm>
          <a:prstGeom prst="rect">
            <a:avLst/>
          </a:prstGeom>
        </p:spPr>
        <p:txBody>
          <a:bodyPr vert="horz" lIns="91440" tIns="45720" rIns="91440" bIns="45720" rtlCol="0" anchor="ctr">
            <a:normAutofit fontScale="90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smtClean="0">
                <a:ln>
                  <a:noFill/>
                </a:ln>
                <a:solidFill>
                  <a:schemeClr val="tx1"/>
                </a:solidFill>
                <a:effectLst/>
                <a:uLnTx/>
                <a:uFillTx/>
                <a:latin typeface="+mj-lt"/>
                <a:ea typeface="+mj-ea"/>
                <a:cs typeface="+mj-cs"/>
              </a:rPr>
              <a:t>Negative ideas teachers use to avoid using technology with their students</a:t>
            </a:r>
            <a:endParaRPr kumimoji="0" lang="es-MX" sz="44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2 Marcador de contenido"/>
          <p:cNvSpPr>
            <a:spLocks noGrp="1"/>
          </p:cNvSpPr>
          <p:nvPr>
            <p:ph idx="1"/>
          </p:nvPr>
        </p:nvSpPr>
        <p:spPr>
          <a:xfrm>
            <a:off x="457200" y="2060848"/>
            <a:ext cx="8229600" cy="4525963"/>
          </a:xfrm>
        </p:spPr>
        <p:txBody>
          <a:bodyPr/>
          <a:lstStyle/>
          <a:p>
            <a:r>
              <a:rPr lang="es-MX" i="1" dirty="0" smtClean="0">
                <a:solidFill>
                  <a:srgbClr val="002060"/>
                </a:solidFill>
              </a:rPr>
              <a:t>High school students in Mexico </a:t>
            </a:r>
            <a:r>
              <a:rPr lang="es-MX" b="1" i="1" dirty="0" smtClean="0">
                <a:solidFill>
                  <a:srgbClr val="002060"/>
                </a:solidFill>
              </a:rPr>
              <a:t>don’t</a:t>
            </a:r>
            <a:r>
              <a:rPr lang="es-MX" i="1" dirty="0" smtClean="0">
                <a:solidFill>
                  <a:srgbClr val="002060"/>
                </a:solidFill>
              </a:rPr>
              <a:t> have access to the internet.</a:t>
            </a:r>
          </a:p>
          <a:p>
            <a:endParaRPr lang="es-MX" i="1" dirty="0" smtClean="0">
              <a:solidFill>
                <a:srgbClr val="002060"/>
              </a:solidFill>
            </a:endParaRPr>
          </a:p>
          <a:p>
            <a:r>
              <a:rPr lang="es-MX" i="1" dirty="0" smtClean="0">
                <a:solidFill>
                  <a:srgbClr val="002060"/>
                </a:solidFill>
              </a:rPr>
              <a:t>They </a:t>
            </a:r>
            <a:r>
              <a:rPr lang="es-MX" b="1" i="1" dirty="0" smtClean="0">
                <a:solidFill>
                  <a:srgbClr val="002060"/>
                </a:solidFill>
              </a:rPr>
              <a:t>don’t</a:t>
            </a:r>
            <a:r>
              <a:rPr lang="es-MX" i="1" dirty="0" smtClean="0">
                <a:solidFill>
                  <a:srgbClr val="002060"/>
                </a:solidFill>
              </a:rPr>
              <a:t> like learning autonomously.</a:t>
            </a:r>
          </a:p>
          <a:p>
            <a:endParaRPr lang="es-MX" i="1" dirty="0" smtClean="0">
              <a:solidFill>
                <a:srgbClr val="002060"/>
              </a:solidFill>
            </a:endParaRPr>
          </a:p>
          <a:p>
            <a:r>
              <a:rPr lang="es-MX" i="1" dirty="0" smtClean="0">
                <a:solidFill>
                  <a:srgbClr val="002060"/>
                </a:solidFill>
              </a:rPr>
              <a:t>Technology in the classroom is a distraction and </a:t>
            </a:r>
            <a:r>
              <a:rPr lang="es-MX" b="1" i="1" dirty="0" smtClean="0">
                <a:solidFill>
                  <a:srgbClr val="002060"/>
                </a:solidFill>
              </a:rPr>
              <a:t>doesn’t</a:t>
            </a:r>
            <a:r>
              <a:rPr lang="es-MX" i="1" dirty="0" smtClean="0">
                <a:solidFill>
                  <a:srgbClr val="002060"/>
                </a:solidFill>
              </a:rPr>
              <a:t> help the learning process.</a:t>
            </a:r>
          </a:p>
          <a:p>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55576" y="1196752"/>
          <a:ext cx="7200800" cy="4320480"/>
        </p:xfrm>
        <a:graphic>
          <a:graphicData uri="http://schemas.openxmlformats.org/drawingml/2006/table">
            <a:tbl>
              <a:tblPr/>
              <a:tblGrid>
                <a:gridCol w="3870737"/>
                <a:gridCol w="1413126"/>
                <a:gridCol w="1916937"/>
              </a:tblGrid>
              <a:tr h="477401">
                <a:tc gridSpan="2">
                  <a:txBody>
                    <a:bodyPr/>
                    <a:lstStyle/>
                    <a:p>
                      <a:pPr algn="l" fontAlgn="b"/>
                      <a:endParaRPr lang="en-US" sz="2000" b="0" i="1" u="none" strike="noStrike" dirty="0">
                        <a:solidFill>
                          <a:srgbClr val="000000"/>
                        </a:solidFill>
                        <a:latin typeface="Calibri"/>
                      </a:endParaRPr>
                    </a:p>
                  </a:txBody>
                  <a:tcPr marL="9525" marR="9525" marT="9525" marB="0" anchor="b">
                    <a:lnL>
                      <a:noFill/>
                    </a:lnL>
                    <a:lnR>
                      <a:noFill/>
                    </a:lnR>
                    <a:lnT>
                      <a:noFill/>
                    </a:lnT>
                    <a:lnB>
                      <a:noFill/>
                    </a:lnB>
                  </a:tcPr>
                </a:tc>
                <a:tc hMerge="1">
                  <a:txBody>
                    <a:bodyPr/>
                    <a:lstStyle/>
                    <a:p>
                      <a:endParaRPr lang="es-MX"/>
                    </a:p>
                  </a:txBody>
                  <a:tcPr/>
                </a:tc>
                <a:tc>
                  <a:txBody>
                    <a:bodyPr/>
                    <a:lstStyle/>
                    <a:p>
                      <a:pPr algn="l" fontAlgn="b"/>
                      <a:endParaRPr lang="es-MX" sz="2000" b="0" i="1" u="none" strike="noStrike">
                        <a:solidFill>
                          <a:srgbClr val="000000"/>
                        </a:solidFill>
                        <a:latin typeface="Calibri"/>
                      </a:endParaRPr>
                    </a:p>
                  </a:txBody>
                  <a:tcPr marL="9525" marR="9525" marT="9525" marB="0" anchor="b">
                    <a:lnL>
                      <a:noFill/>
                    </a:lnL>
                    <a:lnR>
                      <a:noFill/>
                    </a:lnR>
                    <a:lnT>
                      <a:noFill/>
                    </a:lnT>
                    <a:lnB>
                      <a:noFill/>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501272">
                <a:tc>
                  <a:txBody>
                    <a:bodyPr/>
                    <a:lstStyle/>
                    <a:p>
                      <a:pPr algn="l" fontAlgn="b"/>
                      <a:r>
                        <a:rPr lang="es-MX" sz="20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Personal</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2000" b="1" i="0" u="none" strike="noStrike" dirty="0">
                          <a:solidFill>
                            <a:srgbClr val="000000"/>
                          </a:solidFill>
                          <a:latin typeface="Calibri"/>
                        </a:rPr>
                        <a:t>Study</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7401">
                <a:tc>
                  <a:txBody>
                    <a:bodyPr/>
                    <a:lstStyle/>
                    <a:p>
                      <a:pPr algn="r" fontAlgn="b"/>
                      <a:r>
                        <a:rPr lang="es-MX" sz="2000" b="0" i="0" u="none" strike="noStrike" dirty="0">
                          <a:solidFill>
                            <a:srgbClr val="000000"/>
                          </a:solidFill>
                          <a:latin typeface="Calibri"/>
                        </a:rPr>
                        <a:t>Prepa 6 </a:t>
                      </a:r>
                      <a:r>
                        <a:rPr lang="es-MX" sz="2000" b="0" i="0" u="none" strike="noStrike" dirty="0" smtClean="0">
                          <a:solidFill>
                            <a:srgbClr val="000000"/>
                          </a:solidFill>
                          <a:latin typeface="Calibri"/>
                        </a:rPr>
                        <a:t>UNAM (AM)</a:t>
                      </a:r>
                      <a:endParaRPr lang="es-MX" sz="2000" b="0" i="0" u="none" strike="noStrike" dirty="0">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dirty="0">
                          <a:solidFill>
                            <a:srgbClr val="000000"/>
                          </a:solidFill>
                          <a:latin typeface="Calibri"/>
                        </a:rPr>
                        <a:t>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s-MX" sz="2000" b="0" i="0" u="none" strike="noStrike">
                          <a:solidFill>
                            <a:srgbClr val="000000"/>
                          </a:solidFill>
                          <a:latin typeface="Calibri"/>
                        </a:rPr>
                        <a:t>5.5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(AM)</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30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10</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CECYT </a:t>
                      </a:r>
                      <a:r>
                        <a:rPr lang="es-MX" sz="2000" b="0" i="0" u="none" strike="noStrike" dirty="0" smtClean="0">
                          <a:solidFill>
                            <a:srgbClr val="000000"/>
                          </a:solidFill>
                          <a:latin typeface="Calibri"/>
                        </a:rPr>
                        <a:t># 3 Ecatepec </a:t>
                      </a:r>
                      <a:r>
                        <a:rPr lang="es-MX" sz="2000" b="0" i="0" u="none" strike="noStrike" dirty="0">
                          <a:solidFill>
                            <a:srgbClr val="000000"/>
                          </a:solidFill>
                          <a:latin typeface="Calibri"/>
                        </a:rPr>
                        <a:t>(PM)</a:t>
                      </a:r>
                    </a:p>
                  </a:txBody>
                  <a:tcPr marL="9525" marR="9525" marT="9525" marB="0" anchor="b">
                    <a:lnL>
                      <a:noFill/>
                    </a:lnL>
                    <a:lnR>
                      <a:noFill/>
                    </a:lnR>
                    <a:lnT>
                      <a:noFill/>
                    </a:lnT>
                    <a:lnB>
                      <a:noFill/>
                    </a:lnB>
                  </a:tcPr>
                </a:tc>
                <a:tc>
                  <a:txBody>
                    <a:bodyPr/>
                    <a:lstStyle/>
                    <a:p>
                      <a:pPr algn="r" fontAlgn="b"/>
                      <a:r>
                        <a:rPr lang="es-MX" sz="2000" b="0" i="0" u="none" strike="noStrike">
                          <a:solidFill>
                            <a:srgbClr val="000000"/>
                          </a:solidFill>
                          <a:latin typeface="Calibri"/>
                        </a:rPr>
                        <a:t>12</a:t>
                      </a:r>
                    </a:p>
                  </a:txBody>
                  <a:tcPr marL="9525" marR="9525" marT="9525" marB="0" anchor="b">
                    <a:lnL>
                      <a:noFill/>
                    </a:lnL>
                    <a:lnR>
                      <a:noFill/>
                    </a:lnR>
                    <a:lnT>
                      <a:noFill/>
                    </a:lnT>
                    <a:lnB>
                      <a:noFill/>
                    </a:lnB>
                  </a:tcPr>
                </a:tc>
                <a:tc>
                  <a:txBody>
                    <a:bodyPr/>
                    <a:lstStyle/>
                    <a:p>
                      <a:pPr algn="r" fontAlgn="b"/>
                      <a:r>
                        <a:rPr lang="es-MX" sz="2000" b="0" i="0" u="none" strike="noStrike" dirty="0">
                          <a:solidFill>
                            <a:srgbClr val="000000"/>
                          </a:solidFill>
                          <a:latin typeface="Calibri"/>
                        </a:rPr>
                        <a:t>6</a:t>
                      </a:r>
                    </a:p>
                  </a:txBody>
                  <a:tcPr marL="9525" marR="9525" marT="9525" marB="0" anchor="b">
                    <a:lnL>
                      <a:noFill/>
                    </a:lnL>
                    <a:lnR>
                      <a:noFill/>
                    </a:lnR>
                    <a:lnT>
                      <a:noFill/>
                    </a:lnT>
                    <a:lnB>
                      <a:noFill/>
                    </a:lnB>
                  </a:tcPr>
                </a:tc>
              </a:tr>
              <a:tr h="477401">
                <a:tc>
                  <a:txBody>
                    <a:bodyPr/>
                    <a:lstStyle/>
                    <a:p>
                      <a:pPr algn="r" fontAlgn="b"/>
                      <a:r>
                        <a:rPr lang="es-MX" sz="2000" b="0" i="0" u="none" strike="noStrike" dirty="0" smtClean="0">
                          <a:solidFill>
                            <a:srgbClr val="000000"/>
                          </a:solidFill>
                          <a:latin typeface="Calibri"/>
                        </a:rPr>
                        <a:t>CECYTEM Tecámac (AM)</a:t>
                      </a:r>
                      <a:endParaRPr lang="es-MX" sz="2000" b="0" i="0" u="none" strike="noStrike" dirty="0">
                        <a:solidFill>
                          <a:srgbClr val="000000"/>
                        </a:solidFill>
                        <a:latin typeface="Calibri"/>
                      </a:endParaRP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20</a:t>
                      </a:r>
                    </a:p>
                  </a:txBody>
                  <a:tcPr marL="9525" marR="9525" marT="9525" marB="0" anchor="b">
                    <a:lnL>
                      <a:noFill/>
                    </a:lnL>
                    <a:lnR>
                      <a:noFill/>
                    </a:lnR>
                    <a:lnT>
                      <a:noFill/>
                    </a:lnT>
                    <a:lnB>
                      <a:noFill/>
                    </a:lnB>
                    <a:solidFill>
                      <a:schemeClr val="bg2">
                        <a:lumMod val="90000"/>
                      </a:schemeClr>
                    </a:solidFill>
                  </a:tcPr>
                </a:tc>
                <a:tc>
                  <a:txBody>
                    <a:bodyPr/>
                    <a:lstStyle/>
                    <a:p>
                      <a:pPr algn="r" fontAlgn="b"/>
                      <a:r>
                        <a:rPr lang="es-MX" sz="2000" b="0" i="0" u="none" strike="noStrike" dirty="0">
                          <a:solidFill>
                            <a:srgbClr val="000000"/>
                          </a:solidFill>
                          <a:latin typeface="Calibri"/>
                        </a:rPr>
                        <a:t>2.5</a:t>
                      </a:r>
                    </a:p>
                  </a:txBody>
                  <a:tcPr marL="9525" marR="9525" marT="9525" marB="0" anchor="b">
                    <a:lnL>
                      <a:noFill/>
                    </a:lnL>
                    <a:lnR>
                      <a:noFill/>
                    </a:lnR>
                    <a:lnT>
                      <a:noFill/>
                    </a:lnT>
                    <a:lnB>
                      <a:noFill/>
                    </a:lnB>
                    <a:solidFill>
                      <a:schemeClr val="bg2">
                        <a:lumMod val="90000"/>
                      </a:schemeClr>
                    </a:solidFill>
                  </a:tcPr>
                </a:tc>
              </a:tr>
              <a:tr h="477401">
                <a:tc>
                  <a:txBody>
                    <a:bodyPr/>
                    <a:lstStyle/>
                    <a:p>
                      <a:pPr algn="r" fontAlgn="b"/>
                      <a:r>
                        <a:rPr lang="es-MX" sz="2000" b="0" i="0" u="none" strike="noStrike" dirty="0">
                          <a:solidFill>
                            <a:srgbClr val="000000"/>
                          </a:solidFill>
                          <a:latin typeface="Calibri"/>
                        </a:rPr>
                        <a:t>Universidad </a:t>
                      </a:r>
                      <a:r>
                        <a:rPr lang="es-MX" sz="2000" b="0" i="0" u="none" strike="noStrike" dirty="0" smtClean="0">
                          <a:solidFill>
                            <a:srgbClr val="000000"/>
                          </a:solidFill>
                          <a:latin typeface="Calibri"/>
                        </a:rPr>
                        <a:t>ETAC Bachillerato</a:t>
                      </a:r>
                      <a:endParaRPr lang="es-MX" sz="2000" b="0" i="0"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dirty="0">
                          <a:solidFill>
                            <a:srgbClr val="000000"/>
                          </a:solidFill>
                          <a:latin typeface="Calibri"/>
                        </a:rPr>
                        <a:t>12</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s-MX" sz="2000" b="0" i="0" u="none" strike="noStrike">
                          <a:solidFill>
                            <a:srgbClr val="000000"/>
                          </a:solidFill>
                          <a:latin typeface="Calibri"/>
                        </a:rPr>
                        <a:t>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77401">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a:solidFill>
                            <a:srgbClr val="000000"/>
                          </a:solidFill>
                          <a:latin typeface="Calibri"/>
                        </a:rPr>
                        <a:t>18.4</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s-MX" sz="2000" b="1" i="0" u="none" strike="noStrike" dirty="0">
                          <a:solidFill>
                            <a:srgbClr val="000000"/>
                          </a:solidFill>
                          <a:latin typeface="Calibri"/>
                        </a:rPr>
                        <a:t>5.6</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
        <p:nvSpPr>
          <p:cNvPr id="5" name="4 CuadroTexto"/>
          <p:cNvSpPr txBox="1"/>
          <p:nvPr/>
        </p:nvSpPr>
        <p:spPr>
          <a:xfrm>
            <a:off x="755576" y="965919"/>
            <a:ext cx="7632848" cy="461665"/>
          </a:xfrm>
          <a:prstGeom prst="rect">
            <a:avLst/>
          </a:prstGeom>
          <a:noFill/>
        </p:spPr>
        <p:txBody>
          <a:bodyPr wrap="square" rtlCol="0">
            <a:spAutoFit/>
          </a:bodyPr>
          <a:lstStyle/>
          <a:p>
            <a:r>
              <a:rPr lang="es-MX" sz="2400" b="1" i="1" dirty="0" smtClean="0"/>
              <a:t>How many hours a week do you use the internet?</a:t>
            </a:r>
            <a:endParaRPr lang="es-MX" sz="2400"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texto"/>
          <p:cNvSpPr txBox="1">
            <a:spLocks noGrp="1"/>
          </p:cNvSpPr>
          <p:nvPr>
            <p:ph idx="1"/>
          </p:nvPr>
        </p:nvSpPr>
        <p:spPr>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1" u="none" strike="noStrike" kern="1200" cap="none" spc="0" normalizeH="0" baseline="0" noProof="0" dirty="0" smtClean="0">
                <a:ln>
                  <a:noFill/>
                </a:ln>
                <a:solidFill>
                  <a:srgbClr val="002060"/>
                </a:solidFill>
                <a:effectLst/>
                <a:uLnTx/>
                <a:uFillTx/>
                <a:latin typeface="+mn-lt"/>
                <a:ea typeface="+mn-ea"/>
                <a:cs typeface="+mn-cs"/>
              </a:rPr>
              <a:t>The teachers who say that it isn’t possible to use technology in the classroom should ask their schools to buy technology from funding and introduce it. It is not good enough to give up.</a:t>
            </a:r>
            <a:endParaRPr kumimoji="0" lang="es-MX" sz="24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1" u="none" strike="noStrike" kern="1200" cap="none" spc="0" normalizeH="0" baseline="0" noProof="0" dirty="0" smtClean="0">
                <a:ln>
                  <a:noFill/>
                </a:ln>
                <a:solidFill>
                  <a:srgbClr val="002060"/>
                </a:solidFill>
                <a:effectLst/>
                <a:uLnTx/>
                <a:uFillTx/>
                <a:latin typeface="+mn-lt"/>
                <a:ea typeface="+mn-ea"/>
                <a:cs typeface="+mn-cs"/>
              </a:rPr>
              <a:t> </a:t>
            </a:r>
            <a:endParaRPr kumimoji="0" lang="es-MX" sz="24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1" u="none" strike="noStrike" kern="1200" cap="none" spc="0" normalizeH="0" baseline="0" noProof="0" dirty="0" smtClean="0">
                <a:ln>
                  <a:noFill/>
                </a:ln>
                <a:solidFill>
                  <a:srgbClr val="002060"/>
                </a:solidFill>
                <a:effectLst/>
                <a:uLnTx/>
                <a:uFillTx/>
                <a:latin typeface="+mn-lt"/>
                <a:ea typeface="+mn-ea"/>
                <a:cs typeface="+mn-cs"/>
              </a:rPr>
              <a:t>If you leave high school and you can’t use technology you’re at a disadvantage.</a:t>
            </a:r>
            <a:endParaRPr kumimoji="0" lang="es-MX" sz="24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1" u="none" strike="noStrike" kern="1200" cap="none" spc="0" normalizeH="0" baseline="0" noProof="0" dirty="0" smtClean="0">
                <a:ln>
                  <a:noFill/>
                </a:ln>
                <a:solidFill>
                  <a:srgbClr val="002060"/>
                </a:solidFill>
                <a:effectLst/>
                <a:uLnTx/>
                <a:uFillTx/>
                <a:latin typeface="+mn-lt"/>
                <a:ea typeface="+mn-ea"/>
                <a:cs typeface="+mn-cs"/>
              </a:rPr>
              <a:t> </a:t>
            </a:r>
            <a:endParaRPr kumimoji="0" lang="es-MX" sz="24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1" u="none" strike="noStrike" kern="1200" cap="none" spc="0" normalizeH="0" baseline="0" noProof="0" dirty="0" smtClean="0">
                <a:ln>
                  <a:noFill/>
                </a:ln>
                <a:solidFill>
                  <a:srgbClr val="002060"/>
                </a:solidFill>
                <a:effectLst/>
                <a:uLnTx/>
                <a:uFillTx/>
                <a:latin typeface="+mn-lt"/>
                <a:ea typeface="+mn-ea"/>
                <a:cs typeface="+mn-cs"/>
              </a:rPr>
              <a:t>Everybody in Mexico should have access to technology.</a:t>
            </a:r>
            <a:endParaRPr kumimoji="0" lang="es-MX" sz="24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20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5" name="1 Título"/>
          <p:cNvSpPr txBox="1">
            <a:spLocks noGrp="1"/>
          </p:cNvSpPr>
          <p:nvPr>
            <p:ph type="title"/>
          </p:nvPr>
        </p:nvSpPr>
        <p:spPr>
          <a:xfrm>
            <a:off x="457200" y="1028700"/>
            <a:ext cx="8229600" cy="1143000"/>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4000" b="1" i="0" u="none" strike="noStrike" kern="1200" cap="all" spc="0" normalizeH="0" baseline="0" noProof="0" dirty="0" smtClean="0">
                <a:ln>
                  <a:noFill/>
                </a:ln>
                <a:solidFill>
                  <a:schemeClr val="tx1"/>
                </a:solidFill>
                <a:effectLst/>
                <a:uLnTx/>
                <a:uFillTx/>
                <a:latin typeface="+mj-lt"/>
                <a:ea typeface="+mj-ea"/>
                <a:cs typeface="+mj-cs"/>
              </a:rPr>
              <a:t>Prepa 6 unam</a:t>
            </a:r>
            <a:endParaRPr kumimoji="0" lang="es-MX" sz="4000" b="1" i="0" u="none" strike="noStrike" kern="1200" cap="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texto"/>
          <p:cNvSpPr txBox="1">
            <a:spLocks/>
          </p:cNvSpPr>
          <p:nvPr/>
        </p:nvSpPr>
        <p:spPr>
          <a:xfrm>
            <a:off x="722313" y="3573016"/>
            <a:ext cx="7772400" cy="150018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rgbClr val="002060"/>
                </a:solidFill>
                <a:effectLst/>
                <a:uLnTx/>
                <a:uFillTx/>
                <a:latin typeface="+mn-lt"/>
                <a:ea typeface="+mn-ea"/>
                <a:cs typeface="+mn-cs"/>
              </a:rPr>
              <a:t>Teachers are afraid educational technology might be a distraction but if you restrict the use of the internet you can use it for the classroom.</a:t>
            </a:r>
            <a:endParaRPr kumimoji="0" lang="es-MX" sz="3200" b="0" i="1" u="none" strike="noStrike" kern="1200" cap="none" spc="0" normalizeH="0" baseline="0" noProof="0" dirty="0" smtClean="0">
              <a:ln>
                <a:noFill/>
              </a:ln>
              <a:solidFill>
                <a:srgbClr val="00206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MX"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5" name="1 Título"/>
          <p:cNvSpPr txBox="1">
            <a:spLocks/>
          </p:cNvSpPr>
          <p:nvPr/>
        </p:nvSpPr>
        <p:spPr>
          <a:xfrm>
            <a:off x="539552" y="764704"/>
            <a:ext cx="7772400" cy="1362075"/>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4000" b="1" i="0" u="none" strike="noStrike" kern="1200" cap="all" spc="0" normalizeH="0" baseline="0" noProof="0" dirty="0" smtClean="0">
                <a:ln>
                  <a:noFill/>
                </a:ln>
                <a:solidFill>
                  <a:schemeClr val="tx1"/>
                </a:solidFill>
                <a:effectLst/>
                <a:uLnTx/>
                <a:uFillTx/>
                <a:latin typeface="+mj-lt"/>
                <a:ea typeface="+mj-ea"/>
                <a:cs typeface="+mj-cs"/>
              </a:rPr>
              <a:t>Cecyt # 3 ecatepec (AM)</a:t>
            </a:r>
            <a:endParaRPr kumimoji="0" lang="es-MX" sz="4000" b="1" i="0" u="none" strike="noStrike" kern="1200" cap="all"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395536" y="620688"/>
          <a:ext cx="8064896" cy="6385476"/>
        </p:xfrm>
        <a:graphic>
          <a:graphicData uri="http://schemas.openxmlformats.org/drawingml/2006/table">
            <a:tbl>
              <a:tblPr/>
              <a:tblGrid>
                <a:gridCol w="5472608"/>
                <a:gridCol w="2592288"/>
              </a:tblGrid>
              <a:tr h="620267">
                <a:tc>
                  <a:txBody>
                    <a:bodyPr/>
                    <a:lstStyle/>
                    <a:p>
                      <a:pPr algn="l" fontAlgn="b"/>
                      <a:r>
                        <a:rPr lang="en-US" sz="2400" b="1" i="1" u="none" strike="noStrike" dirty="0" smtClean="0">
                          <a:solidFill>
                            <a:srgbClr val="000000"/>
                          </a:solidFill>
                          <a:latin typeface="Calibri"/>
                        </a:rPr>
                        <a:t>How could </a:t>
                      </a:r>
                      <a:r>
                        <a:rPr lang="en-US" sz="2400" b="1" i="1" u="none" strike="noStrike" dirty="0">
                          <a:solidFill>
                            <a:srgbClr val="000000"/>
                          </a:solidFill>
                          <a:latin typeface="Calibri"/>
                        </a:rPr>
                        <a:t>your teachers improve their classes?</a:t>
                      </a:r>
                    </a:p>
                  </a:txBody>
                  <a:tcPr marL="9525" marR="9525" marT="9525" marB="0" anchor="b">
                    <a:lnL>
                      <a:noFill/>
                    </a:lnL>
                    <a:lnR>
                      <a:noFill/>
                    </a:lnR>
                    <a:lnT>
                      <a:noFill/>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a:noFill/>
                    </a:lnT>
                    <a:lnB>
                      <a:noFill/>
                    </a:lnB>
                  </a:tcPr>
                </a:tc>
              </a:tr>
              <a:tr h="620267">
                <a:tc>
                  <a:txBody>
                    <a:bodyPr/>
                    <a:lstStyle/>
                    <a:p>
                      <a:pPr algn="l" fontAlgn="b"/>
                      <a:endParaRPr lang="es-MX" sz="2000" b="0" i="1" u="none" strike="noStrike" dirty="0">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620267">
                <a:tc>
                  <a:txBody>
                    <a:bodyPr/>
                    <a:lstStyle/>
                    <a:p>
                      <a:pPr algn="l" fontAlgn="b"/>
                      <a:r>
                        <a:rPr lang="es-MX" sz="2000" b="0" i="0" u="none" strike="noStrike">
                          <a:solidFill>
                            <a:srgbClr val="000000"/>
                          </a:solidFill>
                          <a:latin typeface="Calibri"/>
                        </a:rPr>
                        <a:t>More speaking in class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620267">
                <a:tc>
                  <a:txBody>
                    <a:bodyPr/>
                    <a:lstStyle/>
                    <a:p>
                      <a:pPr algn="l" fontAlgn="b"/>
                      <a:r>
                        <a:rPr lang="en-US" sz="2000" b="0" i="0" u="none" strike="noStrike" dirty="0">
                          <a:solidFill>
                            <a:srgbClr val="000000"/>
                          </a:solidFill>
                          <a:latin typeface="Calibri"/>
                        </a:rPr>
                        <a:t>More interaction between the students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3</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n-US" sz="2000" b="0" i="0" u="none" strike="noStrike">
                          <a:solidFill>
                            <a:srgbClr val="000000"/>
                          </a:solidFill>
                          <a:latin typeface="Calibri"/>
                        </a:rPr>
                        <a:t>Use more technology in the language classroom</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n-US" sz="2000" b="0" i="0" u="none" strike="noStrike" dirty="0">
                          <a:solidFill>
                            <a:srgbClr val="000000"/>
                          </a:solidFill>
                          <a:latin typeface="Calibri"/>
                        </a:rPr>
                        <a:t>Use more technology for homework</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20267">
                <a:tc>
                  <a:txBody>
                    <a:bodyPr/>
                    <a:lstStyle/>
                    <a:p>
                      <a:pPr algn="l" fontAlgn="b"/>
                      <a:r>
                        <a:rPr lang="es-MX" sz="2000" b="0" i="0" u="none" strike="noStrike">
                          <a:solidFill>
                            <a:srgbClr val="000000"/>
                          </a:solidFill>
                          <a:latin typeface="Calibri"/>
                        </a:rPr>
                        <a:t>More games in class</a:t>
                      </a:r>
                    </a:p>
                  </a:txBody>
                  <a:tcPr marL="9525" marR="9525" marT="9525" marB="0" anchor="b">
                    <a:lnL>
                      <a:noFill/>
                    </a:lnL>
                    <a:lnR>
                      <a:noFill/>
                    </a:lnR>
                    <a:lnT>
                      <a:noFill/>
                    </a:lnT>
                    <a:lnB>
                      <a:noFill/>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tcPr>
                </a:tc>
              </a:tr>
              <a:tr h="620267">
                <a:tc>
                  <a:txBody>
                    <a:bodyPr/>
                    <a:lstStyle/>
                    <a:p>
                      <a:pPr algn="l" fontAlgn="b"/>
                      <a:r>
                        <a:rPr lang="es-MX" sz="2000" b="0" i="0" u="none" strike="noStrike">
                          <a:solidFill>
                            <a:srgbClr val="000000"/>
                          </a:solidFill>
                          <a:latin typeface="Calibri"/>
                        </a:rPr>
                        <a:t>More class hours</a:t>
                      </a:r>
                    </a:p>
                  </a:txBody>
                  <a:tcPr marL="9525" marR="9525" marT="9525" marB="0" anchor="b">
                    <a:lnL>
                      <a:noFill/>
                    </a:lnL>
                    <a:lnR>
                      <a:noFill/>
                    </a:lnR>
                    <a:lnT>
                      <a:noFill/>
                    </a:lnT>
                    <a:lnB>
                      <a:noFill/>
                    </a:lnB>
                    <a:solidFill>
                      <a:schemeClr val="bg2">
                        <a:lumMod val="90000"/>
                      </a:schemeClr>
                    </a:solidFill>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a:noFill/>
                    </a:lnB>
                    <a:solidFill>
                      <a:schemeClr val="bg2">
                        <a:lumMod val="90000"/>
                      </a:schemeClr>
                    </a:solidFill>
                  </a:tcPr>
                </a:tc>
              </a:tr>
              <a:tr h="651281">
                <a:tc>
                  <a:txBody>
                    <a:bodyPr/>
                    <a:lstStyle/>
                    <a:p>
                      <a:pPr algn="l" fontAlgn="b"/>
                      <a:r>
                        <a:rPr lang="es-MX" sz="2000" b="0" i="0" u="none" strike="noStrike">
                          <a:solidFill>
                            <a:srgbClr val="000000"/>
                          </a:solidFill>
                          <a:latin typeface="Calibri"/>
                        </a:rPr>
                        <a:t>More listening</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s-MX" sz="2000" b="0" i="0" u="none" strike="noStrike" dirty="0">
                          <a:solidFill>
                            <a:srgbClr val="000000"/>
                          </a:solidFill>
                          <a:latin typeface="Calibri"/>
                        </a:rPr>
                        <a:t>1</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651281">
                <a:tc>
                  <a:txBody>
                    <a:bodyPr/>
                    <a:lstStyle/>
                    <a:p>
                      <a:pPr algn="l" fontAlgn="b"/>
                      <a:endParaRPr lang="es-MX" sz="2000" b="0" i="0" u="none" strike="noStrike">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s-MX" sz="2000" b="0" i="0" u="none" strike="noStrike" dirty="0">
                        <a:solidFill>
                          <a:srgbClr val="000000"/>
                        </a:solidFill>
                        <a:latin typeface="Calibri"/>
                      </a:endParaRP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67544" y="548680"/>
            <a:ext cx="7772400" cy="136207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MX" sz="4400" b="1" i="0" u="none" strike="noStrike" kern="1200" cap="none" spc="0" normalizeH="0" baseline="0" noProof="0" dirty="0" smtClean="0">
                <a:ln>
                  <a:noFill/>
                </a:ln>
                <a:solidFill>
                  <a:schemeClr val="tx1"/>
                </a:solidFill>
                <a:effectLst/>
                <a:uLnTx/>
                <a:uFillTx/>
                <a:latin typeface="+mj-lt"/>
                <a:ea typeface="+mj-ea"/>
                <a:cs typeface="+mj-cs"/>
              </a:rPr>
              <a:t>How technology helps…</a:t>
            </a:r>
            <a:endParaRPr kumimoji="0" lang="es-MX" sz="44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2 Marcador de texto"/>
          <p:cNvSpPr txBox="1">
            <a:spLocks/>
          </p:cNvSpPr>
          <p:nvPr/>
        </p:nvSpPr>
        <p:spPr>
          <a:xfrm>
            <a:off x="755576" y="1910755"/>
            <a:ext cx="7772400" cy="1500187"/>
          </a:xfrm>
          <a:prstGeom prst="rect">
            <a:avLst/>
          </a:prstGeom>
        </p:spPr>
        <p:txBody>
          <a:bodyPr vert="horz" lIns="91440" tIns="45720" rIns="91440" bIns="45720" rtlCol="0">
            <a:noAutofit/>
          </a:bodyPr>
          <a:lstStyle/>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Using technology at home frees up more class time for speaking &amp; listening  </a:t>
            </a:r>
          </a:p>
          <a:p>
            <a:pPr marL="457200" marR="0" lvl="0" indent="-457200" algn="l" defTabSz="457200" rtl="0" eaLnBrk="1" fontAlgn="auto" latinLnBrk="0" hangingPunct="1">
              <a:lnSpc>
                <a:spcPct val="100000"/>
              </a:lnSpc>
              <a:spcBef>
                <a:spcPct val="20000"/>
              </a:spcBef>
              <a:spcAft>
                <a:spcPts val="0"/>
              </a:spcAft>
              <a:buClrTx/>
              <a:buSzTx/>
              <a:buFont typeface="Arial"/>
              <a:buChar char="•"/>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 “more class hours”, i.e. more efficient use of class time.)</a:t>
            </a: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a:tabLst/>
              <a:defRPr/>
            </a:pPr>
            <a:endParaRPr kumimoji="0" lang="es-MX" sz="3200" b="0" i="0" u="none" strike="noStrike" kern="1200" cap="none" spc="0" normalizeH="0" baseline="0" noProof="0" dirty="0" smtClean="0">
              <a:ln>
                <a:noFill/>
              </a:ln>
              <a:solidFill>
                <a:srgbClr val="002060"/>
              </a:solidFill>
              <a:effectLst/>
              <a:uLnTx/>
              <a:uFillTx/>
              <a:latin typeface="+mn-lt"/>
              <a:ea typeface="+mn-ea"/>
              <a:cs typeface="+mn-cs"/>
            </a:endParaRPr>
          </a:p>
          <a:p>
            <a:pPr marL="457200" marR="0" lvl="0" indent="-457200" algn="l" defTabSz="4572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rgbClr val="002060"/>
                </a:solidFill>
                <a:effectLst/>
                <a:uLnTx/>
                <a:uFillTx/>
                <a:latin typeface="+mn-lt"/>
                <a:ea typeface="+mn-ea"/>
                <a:cs typeface="+mn-cs"/>
              </a:rPr>
              <a:t>2.  Technology promotes social learning and interaction between students.</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467544" y="1988840"/>
            <a:ext cx="8229600" cy="4525963"/>
          </a:xfrm>
        </p:spPr>
        <p:txBody>
          <a:bodyPr/>
          <a:lstStyle/>
          <a:p>
            <a:pPr marL="342900" lvl="1" indent="-342900">
              <a:buFont typeface="Arial" pitchFamily="34" charset="0"/>
              <a:buChar char="•"/>
            </a:pPr>
            <a:r>
              <a:rPr lang="es-ES" sz="2000" dirty="0" smtClean="0">
                <a:solidFill>
                  <a:srgbClr val="002060"/>
                </a:solidFill>
                <a:latin typeface="Calibri" pitchFamily="34" charset="0"/>
              </a:rPr>
              <a:t>Students learn to develop better comunication skills – participation in forums and chats mean that greater precision is needed with the language in order to avoid communication problems</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Learning occurs in a social, constructivist and participative way – learner as opposed to teacher centered</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Many virtual learning environments (VLEs) are asynchronous: learners need to organise their time in order to participate effectively</a:t>
            </a:r>
          </a:p>
          <a:p>
            <a:pPr marL="342900" lvl="1" indent="-342900">
              <a:buFont typeface="Arial" pitchFamily="34" charset="0"/>
              <a:buChar char="•"/>
            </a:pPr>
            <a:endParaRPr lang="es-ES" sz="2000" dirty="0" smtClean="0">
              <a:solidFill>
                <a:srgbClr val="002060"/>
              </a:solidFill>
              <a:latin typeface="Calibri" pitchFamily="34" charset="0"/>
            </a:endParaRPr>
          </a:p>
          <a:p>
            <a:pPr marL="342900" lvl="1" indent="-342900">
              <a:buFont typeface="Arial" pitchFamily="34" charset="0"/>
              <a:buChar char="•"/>
            </a:pPr>
            <a:r>
              <a:rPr lang="es-ES" sz="2000" dirty="0" smtClean="0">
                <a:solidFill>
                  <a:srgbClr val="002060"/>
                </a:solidFill>
                <a:latin typeface="Calibri" pitchFamily="34" charset="0"/>
              </a:rPr>
              <a:t>Many VLE activities involve inductive learning (students discover for themselves)</a:t>
            </a:r>
          </a:p>
          <a:p>
            <a:pPr marL="342900" lvl="1" indent="-342900">
              <a:buFont typeface="Arial" pitchFamily="34" charset="0"/>
              <a:buChar char="•"/>
            </a:pPr>
            <a:endParaRPr lang="es-ES" sz="1400" dirty="0" smtClean="0">
              <a:solidFill>
                <a:srgbClr val="00496E"/>
              </a:solidFill>
              <a:latin typeface="Calibri" pitchFamily="34" charset="0"/>
            </a:endParaRPr>
          </a:p>
          <a:p>
            <a:pPr marL="342900" lvl="1" indent="-342900">
              <a:buFont typeface="Arial" pitchFamily="34" charset="0"/>
              <a:buChar char="•"/>
            </a:pPr>
            <a:endParaRPr lang="es-ES" sz="1400" dirty="0" smtClean="0">
              <a:solidFill>
                <a:srgbClr val="00496E"/>
              </a:solidFill>
              <a:latin typeface="Calibri" pitchFamily="34" charset="0"/>
            </a:endParaRPr>
          </a:p>
          <a:p>
            <a:pPr marL="342900" lvl="1" indent="-342900">
              <a:buFont typeface="Arial" pitchFamily="34" charset="0"/>
              <a:buChar char="•"/>
            </a:pPr>
            <a:endParaRPr lang="es-ES" sz="1400" dirty="0" smtClean="0">
              <a:solidFill>
                <a:srgbClr val="00496E"/>
              </a:solidFill>
              <a:latin typeface="Calibri" pitchFamily="34" charset="0"/>
            </a:endParaRPr>
          </a:p>
          <a:p>
            <a:endParaRPr lang="es-MX" dirty="0"/>
          </a:p>
        </p:txBody>
      </p:sp>
      <p:sp>
        <p:nvSpPr>
          <p:cNvPr id="5" name="1 Título"/>
          <p:cNvSpPr>
            <a:spLocks noGrp="1"/>
          </p:cNvSpPr>
          <p:nvPr>
            <p:ph type="title"/>
          </p:nvPr>
        </p:nvSpPr>
        <p:spPr>
          <a:xfrm>
            <a:off x="467544" y="629816"/>
            <a:ext cx="8229600" cy="1143000"/>
          </a:xfrm>
        </p:spPr>
        <p:txBody>
          <a:bodyPr>
            <a:normAutofit fontScale="90000"/>
          </a:bodyPr>
          <a:lstStyle/>
          <a:p>
            <a:r>
              <a:rPr lang="es-MX" b="1" dirty="0" smtClean="0"/>
              <a:t>How using technology fosters independent learning</a:t>
            </a:r>
            <a:endParaRPr lang="es-MX"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043608" y="1412776"/>
            <a:ext cx="7560840" cy="4524315"/>
          </a:xfrm>
          <a:prstGeom prst="rect">
            <a:avLst/>
          </a:prstGeom>
          <a:noFill/>
        </p:spPr>
        <p:txBody>
          <a:bodyPr wrap="square" rtlCol="0">
            <a:spAutoFit/>
          </a:bodyPr>
          <a:lstStyle/>
          <a:p>
            <a:r>
              <a:rPr lang="es-MX" sz="3200" b="1" dirty="0" smtClean="0"/>
              <a:t>Sound methodology tells us we should use technology.</a:t>
            </a:r>
          </a:p>
          <a:p>
            <a:endParaRPr lang="es-MX" sz="3200" b="1" dirty="0" smtClean="0"/>
          </a:p>
          <a:p>
            <a:r>
              <a:rPr lang="es-MX" sz="3200" b="1" dirty="0" smtClean="0"/>
              <a:t>Our students are telling us to use technology.</a:t>
            </a:r>
          </a:p>
          <a:p>
            <a:endParaRPr lang="es-MX" sz="3200" b="1" dirty="0"/>
          </a:p>
          <a:p>
            <a:r>
              <a:rPr lang="es-MX" sz="3200" b="1" dirty="0" smtClean="0"/>
              <a:t>So why don’t we use it?</a:t>
            </a:r>
          </a:p>
          <a:p>
            <a:endParaRPr lang="es-MX" sz="3200" b="1" dirty="0"/>
          </a:p>
          <a:p>
            <a:r>
              <a:rPr lang="es-MX" sz="3200" b="1" dirty="0" smtClean="0"/>
              <a:t>How can we use it?</a:t>
            </a:r>
            <a:endParaRPr lang="es-MX" sz="32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135</TotalTime>
  <Words>739</Words>
  <Application>Microsoft Office PowerPoint</Application>
  <PresentationFormat>Presentación en pantalla (4:3)</PresentationFormat>
  <Paragraphs>128</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Office Theme</vt:lpstr>
      <vt:lpstr>How to use Technology in Public High School Classrooms</vt:lpstr>
      <vt:lpstr>Diapositiva 2</vt:lpstr>
      <vt:lpstr>Diapositiva 3</vt:lpstr>
      <vt:lpstr>Prepa 6 unam</vt:lpstr>
      <vt:lpstr>Diapositiva 5</vt:lpstr>
      <vt:lpstr>Diapositiva 6</vt:lpstr>
      <vt:lpstr>Diapositiva 7</vt:lpstr>
      <vt:lpstr>How using technology fosters independent learning</vt:lpstr>
      <vt:lpstr>Diapositiva 9</vt:lpstr>
      <vt:lpstr>Flipped Classroom</vt:lpstr>
      <vt:lpstr>Diapositiva 11</vt:lpstr>
      <vt:lpstr>Diapositiva 12</vt:lpstr>
      <vt:lpstr>Diapositiva 13</vt:lpstr>
      <vt:lpstr>Diapositiva 14</vt:lpstr>
      <vt:lpstr>Diapositiva 15</vt:lpstr>
      <vt:lpstr>WEBQUESTS  with a communicative purpose</vt:lpstr>
      <vt:lpstr>WiKis…</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Vania</dc:creator>
  <cp:lastModifiedBy>Dell</cp:lastModifiedBy>
  <cp:revision>41</cp:revision>
  <dcterms:created xsi:type="dcterms:W3CDTF">2011-10-19T00:36:45Z</dcterms:created>
  <dcterms:modified xsi:type="dcterms:W3CDTF">2011-10-30T03:52:39Z</dcterms:modified>
</cp:coreProperties>
</file>